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4"/>
  </p:notesMasterIdLst>
  <p:sldIdLst>
    <p:sldId id="256" r:id="rId2"/>
    <p:sldId id="284" r:id="rId3"/>
    <p:sldId id="264" r:id="rId4"/>
    <p:sldId id="259" r:id="rId5"/>
    <p:sldId id="288" r:id="rId6"/>
    <p:sldId id="262" r:id="rId7"/>
    <p:sldId id="261" r:id="rId8"/>
    <p:sldId id="265" r:id="rId9"/>
    <p:sldId id="285" r:id="rId10"/>
    <p:sldId id="287" r:id="rId11"/>
    <p:sldId id="286" r:id="rId12"/>
    <p:sldId id="28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C3798-B430-4990-AE50-74E48FE81B2B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0E98E-A406-41FA-B556-C135AAB054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87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882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78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47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03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667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150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088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610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91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02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461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19295-6971-4504-846D-B64E144666FD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17A4903-1FF2-421E-9573-974996393399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2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EBD6-3CB3-254B-F1BD-4E831C9278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/>
              <a:t>BSc I  YEAR </a:t>
            </a:r>
            <a:br>
              <a:rPr lang="en-US" sz="4900" dirty="0"/>
            </a:br>
            <a:r>
              <a:rPr lang="en-US" sz="4900" dirty="0"/>
              <a:t>SUBJECT :CHEMISTRY</a:t>
            </a:r>
            <a:br>
              <a:rPr lang="en-US" sz="4900" dirty="0"/>
            </a:br>
            <a:r>
              <a:rPr lang="en-US" sz="4900" dirty="0"/>
              <a:t>PAPER CODE: CHEM 101th</a:t>
            </a:r>
            <a:br>
              <a:rPr lang="en-US" dirty="0"/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55BEB3-E871-1503-D5A8-A24461412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952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CHEM 101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A</a:t>
            </a:r>
          </a:p>
          <a:p>
            <a:r>
              <a:rPr lang="en-US" dirty="0"/>
              <a:t>QUANTUM NUMBERS AND SHAPES OF ORBITALS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DEPTT OF CHEMISTRY                                               </a:t>
            </a:r>
          </a:p>
          <a:p>
            <a:r>
              <a:rPr lang="en-US" dirty="0"/>
              <a:t>SGGSJ GC PAONTA SAHIB </a:t>
            </a:r>
          </a:p>
        </p:txBody>
      </p:sp>
    </p:spTree>
    <p:extLst>
      <p:ext uri="{BB962C8B-B14F-4D97-AF65-F5344CB8AC3E}">
        <p14:creationId xmlns:p14="http://schemas.microsoft.com/office/powerpoint/2010/main" val="406914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QUANTUM NUMBERS</a:t>
            </a:r>
          </a:p>
        </p:txBody>
      </p:sp>
      <p:pic>
        <p:nvPicPr>
          <p:cNvPr id="6146" name="Picture 2" descr="C:\Users\admin\Desktop\QNO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61975" y="2514600"/>
            <a:ext cx="10687049" cy="352425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DEPTT OF CHEMISTRY                                            </a:t>
            </a:r>
          </a:p>
          <a:p>
            <a:r>
              <a:rPr lang="en-US" dirty="0"/>
              <a:t>   SGGSJ GC PAONTA SAHIB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DESIGNATING QUANTUM NUMBERS</a:t>
            </a:r>
          </a:p>
        </p:txBody>
      </p:sp>
      <p:pic>
        <p:nvPicPr>
          <p:cNvPr id="1026" name="Picture 2" descr="C:\Users\admin\Desktop\QNO2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04925"/>
            <a:ext cx="10687050" cy="48006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DEPTT OF CHEMISTRY                                              </a:t>
            </a:r>
          </a:p>
          <a:p>
            <a:r>
              <a:rPr lang="en-US" dirty="0"/>
              <a:t> SGGSJ GC PAONTA SAHIB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E9C38-AF10-BC18-E471-93E05EC9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FORMULAE</a:t>
            </a:r>
            <a:endParaRPr lang="en-IN" dirty="0"/>
          </a:p>
        </p:txBody>
      </p:sp>
      <p:pic>
        <p:nvPicPr>
          <p:cNvPr id="4" name="Picture 2" descr="C:\Users\admin\Desktop\QNO3.jpg">
            <a:extLst>
              <a:ext uri="{FF2B5EF4-FFF2-40B4-BE49-F238E27FC236}">
                <a16:creationId xmlns:a16="http://schemas.microsoft.com/office/drawing/2014/main" id="{5EBDB618-10A5-30F5-C694-3239B00649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61975" y="1285876"/>
            <a:ext cx="10086975" cy="5572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5836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QUANTUM NUMBERS</a:t>
            </a:r>
            <a:br>
              <a:rPr lang="en-US" dirty="0"/>
            </a:br>
            <a:r>
              <a:rPr lang="en-US" dirty="0"/>
              <a:t>WHAT THEY TELL?</a:t>
            </a:r>
          </a:p>
        </p:txBody>
      </p:sp>
      <p:pic>
        <p:nvPicPr>
          <p:cNvPr id="4098" name="Picture 2" descr="C:\Users\admin\Desktop\QNO 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767806" y="3148806"/>
            <a:ext cx="5080000" cy="1905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DEPTT OF CHEMISTRY                                              </a:t>
            </a:r>
          </a:p>
          <a:p>
            <a:r>
              <a:rPr lang="en-US" dirty="0"/>
              <a:t> SGGSJ GC PAONTA SAHIB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AZIMUTHAL QUANTUM NUMBER</a:t>
            </a:r>
          </a:p>
        </p:txBody>
      </p:sp>
      <p:pic>
        <p:nvPicPr>
          <p:cNvPr id="3074" name="Picture 2" descr="C:\Users\admin\Desktop\QNO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33601" y="2334414"/>
            <a:ext cx="6348413" cy="3533784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DEPTT OF CHEMISTRY                                            </a:t>
            </a:r>
          </a:p>
          <a:p>
            <a:r>
              <a:rPr lang="en-US" dirty="0"/>
              <a:t>   SGGSJ GC PAONTA SAHIB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QUANTUM  NUMBER</a:t>
            </a:r>
          </a:p>
        </p:txBody>
      </p:sp>
      <p:pic>
        <p:nvPicPr>
          <p:cNvPr id="7170" name="Picture 2" descr="C:\Users\admin\Desktop\P OR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66850" y="1990725"/>
            <a:ext cx="9191625" cy="3971925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DEPTT OF CHEMISTRY                                              </a:t>
            </a:r>
          </a:p>
          <a:p>
            <a:r>
              <a:rPr lang="en-US" dirty="0"/>
              <a:t> SGGSJ GC PAONTA SAHIB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E9C38-AF10-BC18-E471-93E05EC9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 QUANTUM NUMBER</a:t>
            </a:r>
            <a:endParaRPr lang="en-IN" dirty="0"/>
          </a:p>
        </p:txBody>
      </p:sp>
      <p:pic>
        <p:nvPicPr>
          <p:cNvPr id="4" name="Picture 2" descr="C:\Users\admin\Desktop\QNO7.jpg">
            <a:extLst>
              <a:ext uri="{FF2B5EF4-FFF2-40B4-BE49-F238E27FC236}">
                <a16:creationId xmlns:a16="http://schemas.microsoft.com/office/drawing/2014/main" id="{4F3FAEDA-A3B4-8365-6E82-9DBACD9976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71700" y="2016125"/>
            <a:ext cx="7477125" cy="429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1535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E9C38-AF10-BC18-E471-93E05EC9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baseline="-25000" dirty="0"/>
              <a:t>2g</a:t>
            </a:r>
            <a:r>
              <a:rPr lang="en-US" dirty="0"/>
              <a:t> and </a:t>
            </a:r>
            <a:r>
              <a:rPr lang="en-US" dirty="0" err="1"/>
              <a:t>e</a:t>
            </a:r>
            <a:r>
              <a:rPr lang="en-US" baseline="-25000" dirty="0" err="1"/>
              <a:t>g</a:t>
            </a:r>
            <a:r>
              <a:rPr lang="en-US" dirty="0"/>
              <a:t> set of d orbitals</a:t>
            </a:r>
            <a:endParaRPr lang="en-IN" dirty="0"/>
          </a:p>
        </p:txBody>
      </p:sp>
      <p:pic>
        <p:nvPicPr>
          <p:cNvPr id="4" name="Picture 2" descr="C:\Users\admin\Desktop\D ORBITALS.jpg">
            <a:extLst>
              <a:ext uri="{FF2B5EF4-FFF2-40B4-BE49-F238E27FC236}">
                <a16:creationId xmlns:a16="http://schemas.microsoft.com/office/drawing/2014/main" id="{B6DEAA12-CBCB-40E6-216E-4DC788B457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809750" y="3253581"/>
            <a:ext cx="5581650" cy="2728119"/>
          </a:xfrm>
          <a:prstGeom prst="rect">
            <a:avLst/>
          </a:prstGeom>
          <a:noFill/>
        </p:spPr>
      </p:pic>
      <p:pic>
        <p:nvPicPr>
          <p:cNvPr id="5" name="Picture 3" descr="C:\Users\admin\Desktop\DORBITALS.png">
            <a:extLst>
              <a:ext uri="{FF2B5EF4-FFF2-40B4-BE49-F238E27FC236}">
                <a16:creationId xmlns:a16="http://schemas.microsoft.com/office/drawing/2014/main" id="{783BB5F7-EF1A-7DAF-49DF-4D831BD2E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162925" y="2667000"/>
            <a:ext cx="3090863" cy="25769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4698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7E1DD-BBCB-BA56-027B-4E5810E2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  </a:t>
            </a:r>
            <a:r>
              <a:rPr lang="en-US" dirty="0" err="1"/>
              <a:t>orbitLS</a:t>
            </a:r>
            <a:endParaRPr lang="en-IN" dirty="0"/>
          </a:p>
        </p:txBody>
      </p:sp>
      <p:pic>
        <p:nvPicPr>
          <p:cNvPr id="4" name="Picture 2" descr="C:\Users\admin\Desktop\F ORBITALS.jpg">
            <a:extLst>
              <a:ext uri="{FF2B5EF4-FFF2-40B4-BE49-F238E27FC236}">
                <a16:creationId xmlns:a16="http://schemas.microsoft.com/office/drawing/2014/main" id="{0F90CD6A-6D68-427B-DAA8-769D17E9C5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081881" y="2006600"/>
            <a:ext cx="4351338" cy="4351338"/>
          </a:xfrm>
          <a:prstGeom prst="rect">
            <a:avLst/>
          </a:prstGeom>
          <a:noFill/>
        </p:spPr>
      </p:pic>
      <p:pic>
        <p:nvPicPr>
          <p:cNvPr id="5" name="Picture 3" descr="C:\Users\admin\Desktop\FFFF.png">
            <a:extLst>
              <a:ext uri="{FF2B5EF4-FFF2-40B4-BE49-F238E27FC236}">
                <a16:creationId xmlns:a16="http://schemas.microsoft.com/office/drawing/2014/main" id="{E9A1D620-0A01-D905-F64B-B041B4FBE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924675" y="2352745"/>
            <a:ext cx="3090863" cy="3273285"/>
          </a:xfrm>
          <a:prstGeom prst="rect">
            <a:avLst/>
          </a:prstGeom>
          <a:noFill/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63547-D930-FCFF-4E48-BCF1102F8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         </a:t>
            </a:r>
          </a:p>
          <a:p>
            <a:r>
              <a:rPr lang="en-US" dirty="0"/>
              <a:t>  SGGSJ GC PAONTA SAHIB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6555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521D3-475F-B9C8-6D07-04DF97EDB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Questions for home assignment.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A720A-A24F-4B0B-7AB9-29CE0097B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514350" indent="-514350"/>
            <a:r>
              <a:rPr lang="en-US" sz="2800" dirty="0"/>
              <a:t>Which of the orbitals do not exist and why: </a:t>
            </a:r>
          </a:p>
          <a:p>
            <a:pPr marL="514350" indent="-514350"/>
            <a:r>
              <a:rPr lang="en-US" sz="2800" dirty="0"/>
              <a:t>3f, 2p,2d, 6f, 1p,8s.</a:t>
            </a:r>
          </a:p>
          <a:p>
            <a:pPr marL="514350" indent="-514350"/>
            <a:endParaRPr lang="en-US" sz="2800" dirty="0"/>
          </a:p>
          <a:p>
            <a:pPr marL="514350" indent="-514350"/>
            <a:r>
              <a:rPr lang="en-US" sz="2800" dirty="0"/>
              <a:t>Which of the following sets of quantum numbers are impossible for an electron in an atom?</a:t>
            </a:r>
          </a:p>
          <a:p>
            <a:pPr marL="514350" indent="-514350"/>
            <a:r>
              <a:rPr lang="en-US" sz="2800" dirty="0"/>
              <a:t>4,2,0,+1/2</a:t>
            </a:r>
          </a:p>
          <a:p>
            <a:pPr marL="514350" indent="-514350"/>
            <a:r>
              <a:rPr lang="en-US" sz="2800" dirty="0"/>
              <a:t>3,3,-2,-1/2</a:t>
            </a:r>
          </a:p>
          <a:p>
            <a:pPr marL="514350" indent="-514350"/>
            <a:r>
              <a:rPr lang="en-US" sz="2800" dirty="0"/>
              <a:t>2,0,0,+1/2</a:t>
            </a:r>
          </a:p>
          <a:p>
            <a:pPr marL="514350" indent="-514350"/>
            <a:r>
              <a:rPr lang="en-US" sz="2800" dirty="0"/>
              <a:t>4,0,1,-1/2</a:t>
            </a:r>
          </a:p>
          <a:p>
            <a:pPr marL="514350" indent="-514350"/>
            <a:r>
              <a:rPr lang="en-US" sz="2800" dirty="0"/>
              <a:t>3,2,-2,0</a:t>
            </a:r>
          </a:p>
          <a:p>
            <a:pPr marL="514350" indent="-514350"/>
            <a:endParaRPr lang="en-US" sz="2800" dirty="0"/>
          </a:p>
          <a:p>
            <a:pPr marL="514350" indent="-514350"/>
            <a:r>
              <a:rPr lang="en-US" sz="2800" dirty="0"/>
              <a:t>Describe the orbitals in terms of their </a:t>
            </a:r>
            <a:r>
              <a:rPr lang="en-US" sz="2800" dirty="0" err="1"/>
              <a:t>n+l</a:t>
            </a:r>
            <a:r>
              <a:rPr lang="en-US" sz="2800" dirty="0"/>
              <a:t> value</a:t>
            </a:r>
          </a:p>
          <a:p>
            <a:pPr marL="514350" indent="-514350"/>
            <a:r>
              <a:rPr lang="en-US" sz="2800" dirty="0"/>
              <a:t>3s,4d,5p</a:t>
            </a:r>
          </a:p>
          <a:p>
            <a:pPr marL="514350" indent="-514350"/>
            <a:endParaRPr lang="en-US" sz="2800" dirty="0"/>
          </a:p>
          <a:p>
            <a:pPr marL="514350" indent="-514350"/>
            <a:r>
              <a:rPr lang="en-US" sz="2800" dirty="0"/>
              <a:t>Are 5g and 6h subshells </a:t>
            </a:r>
            <a:r>
              <a:rPr lang="en-US" sz="2800" dirty="0" err="1"/>
              <a:t>permissible?How</a:t>
            </a:r>
            <a:r>
              <a:rPr lang="en-US" sz="2800" dirty="0"/>
              <a:t> many orbitals are </a:t>
            </a:r>
            <a:r>
              <a:rPr lang="en-US" sz="2800" dirty="0" err="1"/>
              <a:t>possile</a:t>
            </a:r>
            <a:r>
              <a:rPr lang="en-US" sz="2800" dirty="0"/>
              <a:t> in these subshells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4F0EF-FB4C-3530-43FA-E8DBC5570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chemistry </a:t>
            </a:r>
          </a:p>
          <a:p>
            <a:r>
              <a:rPr lang="en-US" dirty="0"/>
              <a:t>SGGSJ  GC PAONTA SAHIB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213147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</TotalTime>
  <Words>212</Words>
  <Application>Microsoft Office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Gill Sans MT</vt:lpstr>
      <vt:lpstr>Gallery</vt:lpstr>
      <vt:lpstr>BSc I  YEAR  SUBJECT :CHEMISTRY PAPER CODE: CHEM 101th </vt:lpstr>
      <vt:lpstr>CHEM 101</vt:lpstr>
      <vt:lpstr>FOUR QUANTUM NUMBERS</vt:lpstr>
      <vt:lpstr>DESIGNATING QUANTUM NUMBERS</vt:lpstr>
      <vt:lpstr>SOME FORMULAE</vt:lpstr>
      <vt:lpstr>QUANTUM NUMBERS WHAT THEY TELL?</vt:lpstr>
      <vt:lpstr>AZIMUTHAL QUANTUM NUMBER</vt:lpstr>
      <vt:lpstr>MAGNETIC QUANTUM  NUMBER</vt:lpstr>
      <vt:lpstr>SPIN QUANTUM NUMBER</vt:lpstr>
      <vt:lpstr>t2g and eg set of d orbitals</vt:lpstr>
      <vt:lpstr>F  orbitLS</vt:lpstr>
      <vt:lpstr>Some Questions for home assignment.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 I  YEAR  SUBJECT :CHEMISTRY PAPER CODE: CHEM 101th </dc:title>
  <dc:creator>amitajoshi1231@outlook.com</dc:creator>
  <cp:lastModifiedBy>amitajoshi1231@outlook.com</cp:lastModifiedBy>
  <cp:revision>1</cp:revision>
  <dcterms:created xsi:type="dcterms:W3CDTF">2022-07-17T07:39:23Z</dcterms:created>
  <dcterms:modified xsi:type="dcterms:W3CDTF">2022-07-17T07:47:37Z</dcterms:modified>
</cp:coreProperties>
</file>